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ppt" ContentType="application/vnd.ms-powerpoint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8" r:id="rId4"/>
    <p:sldId id="276" r:id="rId5"/>
    <p:sldId id="257" r:id="rId6"/>
    <p:sldId id="259" r:id="rId7"/>
    <p:sldId id="266" r:id="rId8"/>
    <p:sldId id="267" r:id="rId9"/>
    <p:sldId id="260" r:id="rId10"/>
    <p:sldId id="261" r:id="rId11"/>
    <p:sldId id="262" r:id="rId12"/>
    <p:sldId id="279" r:id="rId13"/>
    <p:sldId id="272" r:id="rId14"/>
    <p:sldId id="273" r:id="rId15"/>
    <p:sldId id="271" r:id="rId16"/>
    <p:sldId id="274" r:id="rId17"/>
    <p:sldId id="264" r:id="rId18"/>
    <p:sldId id="269" r:id="rId19"/>
    <p:sldId id="277" r:id="rId20"/>
    <p:sldId id="263" r:id="rId21"/>
    <p:sldId id="265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4724290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4715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24318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513714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8998267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16925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0358359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991617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705906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1880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49558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750618-6EF2-48DF-910B-5448716E7613}" type="datetimeFigureOut">
              <a:rPr lang="en-IE" smtClean="0"/>
              <a:t>01/04/2020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E3B488-F7C0-4AAC-8525-9CCC7459B0FC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656102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JsSoAfbSlyA" TargetMode="Externa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0.png"/><Relationship Id="rId5" Type="http://schemas.openxmlformats.org/officeDocument/2006/relationships/image" Target="../media/image19.wmf"/><Relationship Id="rId4" Type="http://schemas.openxmlformats.org/officeDocument/2006/relationships/oleObject" Target="../embeddings/oleObject3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school.spellingsforme.ie/account/login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uolingo.com/" TargetMode="Externa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25.emf"/><Relationship Id="rId4" Type="http://schemas.openxmlformats.org/officeDocument/2006/relationships/oleObject" Target="../embeddings/Microsoft_PowerPoint_97-2003_Presentation1.ppt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5dhSdnDb3tk" TargetMode="External"/><Relationship Id="rId5" Type="http://schemas.openxmlformats.org/officeDocument/2006/relationships/image" Target="../media/image8.png"/><Relationship Id="rId4" Type="http://schemas.openxmlformats.org/officeDocument/2006/relationships/hyperlink" Target="https://dabbledoomusic.com/courses/632872/lectures/11297339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1.png"/><Relationship Id="rId5" Type="http://schemas.openxmlformats.org/officeDocument/2006/relationships/image" Target="../media/image30.wmf"/><Relationship Id="rId4" Type="http://schemas.openxmlformats.org/officeDocument/2006/relationships/oleObject" Target="../embeddings/oleObject4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te.ie/player/series/rt%C3%A9-home-school-hub/SI0000006854?epguid=IP000065950&amp;seasonguid=130655784225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lEWcBIvqjDk" TargetMode="External"/><Relationship Id="rId5" Type="http://schemas.openxmlformats.org/officeDocument/2006/relationships/image" Target="../media/image8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png"/><Relationship Id="rId5" Type="http://schemas.openxmlformats.org/officeDocument/2006/relationships/image" Target="../media/image9.wmf"/><Relationship Id="rId4" Type="http://schemas.openxmlformats.org/officeDocument/2006/relationships/oleObject" Target="../embeddings/oleObject1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wmf"/><Relationship Id="rId3" Type="http://schemas.openxmlformats.org/officeDocument/2006/relationships/image" Target="../media/image7.png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hyperlink" Target="https://www.timestables.com/" TargetMode="External"/><Relationship Id="rId5" Type="http://schemas.openxmlformats.org/officeDocument/2006/relationships/image" Target="../media/image13.png"/><Relationship Id="rId4" Type="http://schemas.openxmlformats.org/officeDocument/2006/relationships/hyperlink" Target="https://www.online-stopwatch.com/full-screen-stopwatch/" TargetMode="External"/><Relationship Id="rId9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9659"/>
            <a:ext cx="12192000" cy="68483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112134"/>
            <a:ext cx="9144000" cy="1062977"/>
          </a:xfrm>
        </p:spPr>
        <p:txBody>
          <a:bodyPr>
            <a:normAutofit fontScale="90000"/>
          </a:bodyPr>
          <a:lstStyle/>
          <a:p>
            <a:r>
              <a:rPr lang="en-IE" dirty="0" smtClean="0">
                <a:latin typeface="KG Love Ya Like A Sister Solid" panose="02000503000000020004" pitchFamily="2" charset="0"/>
              </a:rPr>
              <a:t>Thursday 2</a:t>
            </a:r>
            <a:r>
              <a:rPr lang="en-IE" baseline="30000" dirty="0" smtClean="0">
                <a:latin typeface="KG Love Ya Like A Sister Solid" panose="02000503000000020004" pitchFamily="2" charset="0"/>
              </a:rPr>
              <a:t>nd</a:t>
            </a:r>
            <a:r>
              <a:rPr lang="en-IE" dirty="0" smtClean="0">
                <a:latin typeface="KG Love Ya Like A Sister Solid" panose="02000503000000020004" pitchFamily="2" charset="0"/>
              </a:rPr>
              <a:t> April 2020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522427"/>
            <a:ext cx="9144000" cy="1655762"/>
          </a:xfrm>
        </p:spPr>
        <p:txBody>
          <a:bodyPr/>
          <a:lstStyle/>
          <a:p>
            <a:r>
              <a:rPr lang="en-IE" dirty="0" smtClean="0">
                <a:latin typeface="KG Love Ya Like A Sister Solid" panose="02000503000000020004" pitchFamily="2" charset="0"/>
              </a:rPr>
              <a:t>Home Learning Activities</a:t>
            </a:r>
          </a:p>
          <a:p>
            <a:r>
              <a:rPr lang="en-IE" dirty="0" smtClean="0">
                <a:latin typeface="KG Love Ya Like A Sister Solid" panose="02000503000000020004" pitchFamily="2" charset="0"/>
              </a:rPr>
              <a:t>Fourth Class Green</a:t>
            </a:r>
          </a:p>
          <a:p>
            <a:r>
              <a:rPr lang="en-IE" dirty="0" smtClean="0">
                <a:latin typeface="KG Love Ya Like A Sister Solid" panose="02000503000000020004" pitchFamily="2" charset="0"/>
              </a:rPr>
              <a:t>Teacher: Sarah 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674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2900" y="983311"/>
            <a:ext cx="9452021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The Magician’s Nephew: Chapter 4 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pic>
        <p:nvPicPr>
          <p:cNvPr id="10" name="JsSoAfbSlyA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3062907" y="2347511"/>
            <a:ext cx="5969475" cy="3357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024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Grp="1" noChangeAspect="1"/>
          </p:cNvPicPr>
          <p:nvPr isPhoto="1"/>
        </p:nvPicPr>
        <p:blipFill>
          <a:blip r:embed="rId3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7517" y="1552575"/>
            <a:ext cx="8996966" cy="54610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>
                <a:latin typeface="KG Love Ya Like A Sister Solid" panose="02000503000000020004" pitchFamily="2" charset="0"/>
              </a:rPr>
              <a:t>The Mystery of the Easter Egg Eater Clue </a:t>
            </a:r>
            <a:r>
              <a:rPr lang="en-IE" dirty="0" smtClean="0">
                <a:latin typeface="KG Love Ya Like A Sister Solid" panose="02000503000000020004" pitchFamily="2" charset="0"/>
              </a:rPr>
              <a:t>4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graphicFrame>
        <p:nvGraphicFramePr>
          <p:cNvPr id="5" name="Content Placeholder 4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386847"/>
              </p:ext>
            </p:extLst>
          </p:nvPr>
        </p:nvGraphicFramePr>
        <p:xfrm>
          <a:off x="4114520" y="2505570"/>
          <a:ext cx="4443748" cy="56821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6" name="Packager Shell Object" showAsIcon="1" r:id="rId4" imgW="5360400" imgH="685800" progId="Package">
                  <p:embed/>
                </p:oleObj>
              </mc:Choice>
              <mc:Fallback>
                <p:oleObj name="Packager Shell Object" showAsIcon="1" r:id="rId4" imgW="53604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114520" y="2505570"/>
                        <a:ext cx="4443748" cy="56821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53814" y="2892805"/>
            <a:ext cx="2192494" cy="317106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/>
          <a:srcRect l="30229" t="195" r="30159" b="1166"/>
          <a:stretch/>
        </p:blipFill>
        <p:spPr>
          <a:xfrm>
            <a:off x="1624726" y="2505570"/>
            <a:ext cx="2502181" cy="3503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98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342" y="1383144"/>
            <a:ext cx="8996966" cy="54610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English: Spellings for Me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661825" y="5241702"/>
            <a:ext cx="4572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dirty="0">
                <a:hlinkClick r:id="rId3"/>
              </a:rPr>
              <a:t>https://school.spellingsforme.ie/account/login</a:t>
            </a:r>
            <a:endParaRPr lang="en-IE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t="16353" r="83187" b="72374"/>
          <a:stretch/>
        </p:blipFill>
        <p:spPr>
          <a:xfrm>
            <a:off x="3661825" y="2451719"/>
            <a:ext cx="4093273" cy="154301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661825" y="4314423"/>
            <a:ext cx="424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 smtClean="0">
                <a:latin typeface="Letters for Learners" pitchFamily="2" charset="0"/>
              </a:rPr>
              <a:t>15 minutes</a:t>
            </a:r>
            <a:endParaRPr lang="en-IE" sz="3600" dirty="0">
              <a:latin typeface="Letters for Learners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6904" y="1045247"/>
            <a:ext cx="86570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056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342" y="1383144"/>
            <a:ext cx="8996966" cy="54610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err="1" smtClean="0">
                <a:latin typeface="KG Love Ya Like A Sister Solid" panose="02000503000000020004" pitchFamily="2" charset="0"/>
              </a:rPr>
              <a:t>Gaeilge</a:t>
            </a:r>
            <a:r>
              <a:rPr lang="en-IE" dirty="0" smtClean="0">
                <a:latin typeface="KG Love Ya Like A Sister Solid" panose="02000503000000020004" pitchFamily="2" charset="0"/>
              </a:rPr>
              <a:t>: Duo Lingo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61822" y="4723228"/>
            <a:ext cx="42458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sz="3600" dirty="0" smtClean="0">
                <a:latin typeface="Letters for Learners" pitchFamily="2" charset="0"/>
              </a:rPr>
              <a:t>15 minutes</a:t>
            </a:r>
            <a:endParaRPr lang="en-IE" sz="3600" dirty="0">
              <a:latin typeface="Letters for Learners" pitchFamily="2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75011" y="5369559"/>
            <a:ext cx="28194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3"/>
              </a:rPr>
              <a:t>https://www.duolingo.com/</a:t>
            </a:r>
            <a:endParaRPr lang="en-IE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9947" t="13723" r="11356" b="10560"/>
          <a:stretch/>
        </p:blipFill>
        <p:spPr>
          <a:xfrm>
            <a:off x="3453646" y="2146199"/>
            <a:ext cx="4662153" cy="252194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4785" y="1045247"/>
            <a:ext cx="86570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18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342" y="1383144"/>
            <a:ext cx="8996966" cy="546100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err="1" smtClean="0">
                <a:latin typeface="KG Love Ya Like A Sister Solid" panose="02000503000000020004" pitchFamily="2" charset="0"/>
              </a:rPr>
              <a:t>Gaeilge</a:t>
            </a:r>
            <a:r>
              <a:rPr lang="en-IE" dirty="0" smtClean="0">
                <a:latin typeface="KG Love Ya Like A Sister Solid" panose="02000503000000020004" pitchFamily="2" charset="0"/>
              </a:rPr>
              <a:t>: An </a:t>
            </a:r>
            <a:r>
              <a:rPr lang="en-IE" dirty="0" err="1" smtClean="0">
                <a:latin typeface="KG Love Ya Like A Sister Solid" panose="02000503000000020004" pitchFamily="2" charset="0"/>
              </a:rPr>
              <a:t>Cluiche</a:t>
            </a:r>
            <a:r>
              <a:rPr lang="en-IE" dirty="0" smtClean="0">
                <a:latin typeface="KG Love Ya Like A Sister Solid" panose="02000503000000020004" pitchFamily="2" charset="0"/>
              </a:rPr>
              <a:t> </a:t>
            </a:r>
            <a:r>
              <a:rPr lang="en-IE" dirty="0" err="1" smtClean="0">
                <a:latin typeface="KG Love Ya Like A Sister Solid" panose="02000503000000020004" pitchFamily="2" charset="0"/>
              </a:rPr>
              <a:t>Ríomhaire</a:t>
            </a:r>
            <a:r>
              <a:rPr lang="en-IE" dirty="0" smtClean="0">
                <a:latin typeface="KG Love Ya Like A Sister Solid" panose="02000503000000020004" pitchFamily="2" charset="0"/>
              </a:rPr>
              <a:t> </a:t>
            </a:r>
            <a:r>
              <a:rPr lang="en-IE" dirty="0" err="1" smtClean="0">
                <a:latin typeface="KG Love Ya Like A Sister Solid" panose="02000503000000020004" pitchFamily="2" charset="0"/>
              </a:rPr>
              <a:t>Nua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19349" t="13534" r="19384" b="6238"/>
          <a:stretch/>
        </p:blipFill>
        <p:spPr>
          <a:xfrm>
            <a:off x="3451538" y="2362629"/>
            <a:ext cx="4855335" cy="35745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67664" y="1045247"/>
            <a:ext cx="86570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54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42403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Learn Together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graphicFrame>
        <p:nvGraphicFramePr>
          <p:cNvPr id="10" name="Object 9">
            <a:hlinkClick r:id="" action="ppaction://ole?verb=0"/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5350633"/>
              </p:ext>
            </p:extLst>
          </p:nvPr>
        </p:nvGraphicFramePr>
        <p:xfrm>
          <a:off x="3810792" y="1984956"/>
          <a:ext cx="4570413" cy="3427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14" name="Presentation" r:id="rId4" imgW="4570501" imgH="3427618" progId="PowerPoint.Show.8">
                  <p:embed/>
                </p:oleObj>
              </mc:Choice>
              <mc:Fallback>
                <p:oleObj name="Presentation" r:id="rId4" imgW="4570501" imgH="3427618" progId="PowerPoint.Show.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810792" y="1984956"/>
                        <a:ext cx="4570413" cy="34274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991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327" y="1240889"/>
            <a:ext cx="9603346" cy="1077308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err="1">
                <a:latin typeface="KG Love Ya Like A Sister Solid" panose="02000503000000020004" pitchFamily="2" charset="0"/>
              </a:rPr>
              <a:t>Dabbledoo</a:t>
            </a:r>
            <a:r>
              <a:rPr lang="en-IE" dirty="0">
                <a:latin typeface="KG Love Ya Like A Sister Solid" panose="02000503000000020004" pitchFamily="2" charset="0"/>
              </a:rPr>
              <a:t>: Lesson </a:t>
            </a:r>
            <a:r>
              <a:rPr lang="en-IE" dirty="0" smtClean="0">
                <a:latin typeface="KG Love Ya Like A Sister Solid" panose="02000503000000020004" pitchFamily="2" charset="0"/>
              </a:rPr>
              <a:t>12 –The Bare Necessities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541950" y="5241903"/>
            <a:ext cx="33141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 smtClean="0">
                <a:hlinkClick r:id="rId4"/>
              </a:rPr>
              <a:t>Link to Full Lesson Content Here</a:t>
            </a:r>
            <a:endParaRPr lang="en-IE" dirty="0"/>
          </a:p>
        </p:txBody>
      </p:sp>
      <p:pic>
        <p:nvPicPr>
          <p:cNvPr id="7" name="5dhSdnDb3tk"/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3810000" y="2441387"/>
            <a:ext cx="4572000" cy="2571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6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144588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Art: Painting Easter Eggs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1233" y="2247057"/>
            <a:ext cx="4910674" cy="3269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85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327" y="1240889"/>
            <a:ext cx="9603346" cy="1077308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Geography: Chapter 10: Potatoes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3"/>
          <a:srcRect l="35089" t="11655" r="35017" b="13378"/>
          <a:stretch/>
        </p:blipFill>
        <p:spPr>
          <a:xfrm>
            <a:off x="2732857" y="2318197"/>
            <a:ext cx="2493757" cy="35159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/>
          <a:srcRect l="25478" t="13347" r="26881" b="5862"/>
          <a:stretch/>
        </p:blipFill>
        <p:spPr>
          <a:xfrm>
            <a:off x="5719917" y="2318197"/>
            <a:ext cx="3485023" cy="3322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686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327" y="1240889"/>
            <a:ext cx="9603346" cy="1077308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History: The Famine Discussion Cards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48846282"/>
              </p:ext>
            </p:extLst>
          </p:nvPr>
        </p:nvGraphicFramePr>
        <p:xfrm>
          <a:off x="1269285" y="5336617"/>
          <a:ext cx="2066344" cy="50719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" name="Packager Shell Object" showAsIcon="1" r:id="rId4" imgW="2794680" imgH="685800" progId="Package">
                  <p:embed/>
                </p:oleObj>
              </mc:Choice>
              <mc:Fallback>
                <p:oleObj name="Packager Shell Object" showAsIcon="1" r:id="rId4" imgW="27946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69285" y="5336617"/>
                        <a:ext cx="2066344" cy="50719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/>
          <a:srcRect l="11109" t="1886" r="11145" b="1730"/>
          <a:stretch/>
        </p:blipFill>
        <p:spPr>
          <a:xfrm>
            <a:off x="3335629" y="2327878"/>
            <a:ext cx="5044302" cy="351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763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2554" y="1133124"/>
            <a:ext cx="9300607" cy="4675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770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138" y="1009069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RTE: Home School Hub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674236" y="5449008"/>
            <a:ext cx="39114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dirty="0" smtClean="0">
                <a:hlinkClick r:id="rId3"/>
              </a:rPr>
              <a:t>RTE Home School Hub Link to Player</a:t>
            </a:r>
            <a:endParaRPr lang="en-IE" dirty="0"/>
          </a:p>
        </p:txBody>
      </p:sp>
      <p:pic>
        <p:nvPicPr>
          <p:cNvPr id="9" name="Picture 8">
            <a:hlinkClick r:id="rId3"/>
          </p:cNvPr>
          <p:cNvPicPr>
            <a:picLocks noChangeAspect="1"/>
          </p:cNvPicPr>
          <p:nvPr/>
        </p:nvPicPr>
        <p:blipFill rotWithShape="1">
          <a:blip r:embed="rId4"/>
          <a:srcRect l="5616" t="38899" r="47799" b="13566"/>
          <a:stretch/>
        </p:blipFill>
        <p:spPr>
          <a:xfrm>
            <a:off x="2713150" y="2100501"/>
            <a:ext cx="5679583" cy="325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69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lide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42196" y="1992573"/>
            <a:ext cx="9805253" cy="2569902"/>
          </a:xfrm>
        </p:spPr>
        <p:txBody>
          <a:bodyPr>
            <a:normAutofit/>
          </a:bodyPr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Well Done for all your hard work today!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IE" dirty="0" smtClean="0">
                <a:solidFill>
                  <a:schemeClr val="tx1"/>
                </a:solidFill>
                <a:latin typeface="KG Makes You Stronger" panose="02000000000000000000" pitchFamily="2" charset="0"/>
              </a:rPr>
              <a:t>Have a lovely afternoon everybody! </a:t>
            </a:r>
            <a:r>
              <a:rPr lang="en-IE" dirty="0" err="1" smtClean="0">
                <a:solidFill>
                  <a:schemeClr val="tx1"/>
                </a:solidFill>
                <a:latin typeface="KG Makes You Stronger" panose="02000000000000000000" pitchFamily="2" charset="0"/>
              </a:rPr>
              <a:t>Slán</a:t>
            </a:r>
            <a:r>
              <a:rPr lang="en-IE" dirty="0" smtClean="0">
                <a:solidFill>
                  <a:schemeClr val="tx1"/>
                </a:solidFill>
                <a:latin typeface="KG Makes You Stronger" panose="02000000000000000000" pitchFamily="2" charset="0"/>
              </a:rPr>
              <a:t> </a:t>
            </a:r>
            <a:r>
              <a:rPr lang="en-IE" dirty="0" err="1" smtClean="0">
                <a:solidFill>
                  <a:schemeClr val="tx1"/>
                </a:solidFill>
                <a:latin typeface="KG Makes You Stronger" panose="02000000000000000000" pitchFamily="2" charset="0"/>
              </a:rPr>
              <a:t>libh</a:t>
            </a:r>
            <a:r>
              <a:rPr lang="en-IE" dirty="0" smtClean="0">
                <a:solidFill>
                  <a:schemeClr val="tx1"/>
                </a:solidFill>
                <a:latin typeface="KG Makes You Stronger" panose="02000000000000000000" pitchFamily="2" charset="0"/>
              </a:rPr>
              <a:t>!</a:t>
            </a:r>
          </a:p>
          <a:p>
            <a:pPr algn="ctr"/>
            <a:r>
              <a:rPr lang="en-IE" dirty="0" smtClean="0">
                <a:solidFill>
                  <a:schemeClr val="tx1"/>
                </a:solidFill>
                <a:latin typeface="KG Makes You Stronger" panose="02000000000000000000" pitchFamily="2" charset="0"/>
              </a:rPr>
              <a:t>See you tomorrow!</a:t>
            </a:r>
            <a:endParaRPr lang="en-IE" dirty="0">
              <a:solidFill>
                <a:schemeClr val="tx1"/>
              </a:solidFill>
              <a:latin typeface="KG Makes You Stronger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4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842403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Mental Maths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pic>
        <p:nvPicPr>
          <p:cNvPr id="3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9872049">
            <a:off x="5097303" y="2132837"/>
            <a:ext cx="2325088" cy="333070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54786" y="1063185"/>
            <a:ext cx="86570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36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4674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P.E.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7512" y="1165456"/>
            <a:ext cx="865707" cy="883997"/>
          </a:xfrm>
          <a:prstGeom prst="rect">
            <a:avLst/>
          </a:prstGeom>
        </p:spPr>
      </p:pic>
      <p:pic>
        <p:nvPicPr>
          <p:cNvPr id="7" name="lEWcBIvqjDk"/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2627472" y="2049453"/>
            <a:ext cx="6632438" cy="3730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303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199" y="1114165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Circle Time: Who am I?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graphicFrame>
        <p:nvGraphicFramePr>
          <p:cNvPr id="14" name="Content Placeholder 1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6829521"/>
              </p:ext>
            </p:extLst>
          </p:nvPr>
        </p:nvGraphicFramePr>
        <p:xfrm>
          <a:off x="1482144" y="5226140"/>
          <a:ext cx="2548944" cy="57836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Packager Shell Object" showAsIcon="1" r:id="rId4" imgW="3023280" imgH="685800" progId="Package">
                  <p:embed/>
                </p:oleObj>
              </mc:Choice>
              <mc:Fallback>
                <p:oleObj name="Packager Shell Object" showAsIcon="1" r:id="rId4" imgW="302328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482144" y="5226140"/>
                        <a:ext cx="2548944" cy="57836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6"/>
          <a:srcRect l="30652" t="1886" r="30792" b="2293"/>
          <a:stretch/>
        </p:blipFill>
        <p:spPr>
          <a:xfrm>
            <a:off x="4456090" y="2043869"/>
            <a:ext cx="2691432" cy="376063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5844" y="1016533"/>
            <a:ext cx="86570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3971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944674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Maths Drill 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pic>
        <p:nvPicPr>
          <p:cNvPr id="7" name="Picture 6">
            <a:hlinkClick r:id="rId4"/>
          </p:cNvPr>
          <p:cNvPicPr>
            <a:picLocks noChangeAspect="1"/>
          </p:cNvPicPr>
          <p:nvPr/>
        </p:nvPicPr>
        <p:blipFill rotWithShape="1">
          <a:blip r:embed="rId5"/>
          <a:srcRect l="15968" t="26311" r="15687" b="6426"/>
          <a:stretch/>
        </p:blipFill>
        <p:spPr>
          <a:xfrm>
            <a:off x="3576033" y="2034645"/>
            <a:ext cx="5039931" cy="278870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26494" y="4901100"/>
            <a:ext cx="573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 smtClean="0">
                <a:hlinkClick r:id="rId4"/>
              </a:rPr>
              <a:t>https://www.online-stopwatch.com/full-screen-stopwatch/</a:t>
            </a:r>
            <a:endParaRPr lang="en-IE" dirty="0"/>
          </a:p>
        </p:txBody>
      </p:sp>
      <p:sp>
        <p:nvSpPr>
          <p:cNvPr id="5" name="Rectangle 4"/>
          <p:cNvSpPr/>
          <p:nvPr/>
        </p:nvSpPr>
        <p:spPr>
          <a:xfrm>
            <a:off x="1464661" y="5535976"/>
            <a:ext cx="30735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IE" dirty="0">
                <a:hlinkClick r:id="rId6"/>
              </a:rPr>
              <a:t>https://www.timestables.com/</a:t>
            </a:r>
            <a:endParaRPr lang="en-IE" dirty="0"/>
          </a:p>
        </p:txBody>
      </p:sp>
      <p:graphicFrame>
        <p:nvGraphicFramePr>
          <p:cNvPr id="13" name="Content Placeholder 12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0270669"/>
              </p:ext>
            </p:extLst>
          </p:nvPr>
        </p:nvGraphicFramePr>
        <p:xfrm>
          <a:off x="5159898" y="5348178"/>
          <a:ext cx="2489577" cy="5923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" name="Packager Shell Object" showAsIcon="1" r:id="rId7" imgW="2883600" imgH="685800" progId="Package">
                  <p:embed/>
                </p:oleObj>
              </mc:Choice>
              <mc:Fallback>
                <p:oleObj name="Packager Shell Object" showAsIcon="1" r:id="rId7" imgW="2883600" imgH="685800" progId="Package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159898" y="5348178"/>
                        <a:ext cx="2489577" cy="5923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3422" y="1165456"/>
            <a:ext cx="86570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863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69" y="944674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Problem Solving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646" y="1825625"/>
            <a:ext cx="9543244" cy="4175930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IE" b="1" u="sng" dirty="0" smtClean="0">
                <a:latin typeface="Letters for Learners" pitchFamily="2" charset="0"/>
              </a:rPr>
              <a:t>Problem 1: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A bottle holds half a litre of water. How many bottles of water could a 3 litre jug fill?</a:t>
            </a:r>
          </a:p>
          <a:p>
            <a:pPr marL="0" indent="0">
              <a:buNone/>
            </a:pPr>
            <a:r>
              <a:rPr lang="en-IE" b="1" u="sng" dirty="0" smtClean="0">
                <a:latin typeface="Letters for Learners" pitchFamily="2" charset="0"/>
              </a:rPr>
              <a:t>Problem 2: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Zara sends out 40 invitations. ¾ of the people she invites reply saying they can go. How many people can’t go?</a:t>
            </a:r>
          </a:p>
          <a:p>
            <a:pPr marL="0" indent="0">
              <a:buNone/>
            </a:pPr>
            <a:r>
              <a:rPr lang="en-IE" b="1" u="sng" dirty="0" smtClean="0">
                <a:latin typeface="Letters for Learners" pitchFamily="2" charset="0"/>
              </a:rPr>
              <a:t>Problem 3: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A new game cost €8. Alfie receives 50c spending money a week. 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How many weeks will it take him to save up for the game?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3646" y="941628"/>
            <a:ext cx="865707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815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5169" y="944674"/>
            <a:ext cx="10515600" cy="1325563"/>
          </a:xfrm>
        </p:spPr>
        <p:txBody>
          <a:bodyPr/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Problem Solving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13646" y="1967294"/>
            <a:ext cx="9543244" cy="4085778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IE" b="1" u="sng" dirty="0" smtClean="0">
                <a:latin typeface="Letters for Learners" pitchFamily="2" charset="0"/>
              </a:rPr>
              <a:t>Problem 4: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Ruby has 31 marbles. Dan has twice as many marbles as Ruby. How many marbles has Dan got?</a:t>
            </a:r>
            <a:endParaRPr lang="en-IE" dirty="0">
              <a:latin typeface="Letters for Learners" pitchFamily="2" charset="0"/>
            </a:endParaRPr>
          </a:p>
          <a:p>
            <a:pPr marL="0" indent="0">
              <a:buNone/>
            </a:pPr>
            <a:r>
              <a:rPr lang="en-IE" b="1" u="sng" dirty="0" smtClean="0">
                <a:latin typeface="Letters for Learners" pitchFamily="2" charset="0"/>
              </a:rPr>
              <a:t>Problem 5: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Luke has 58 marbles. Jade has half as many marbles as Luke. How many marbles has Jade got?</a:t>
            </a:r>
          </a:p>
          <a:p>
            <a:pPr marL="0" indent="0">
              <a:buNone/>
            </a:pPr>
            <a:r>
              <a:rPr lang="en-IE" b="1" u="sng" dirty="0" smtClean="0">
                <a:latin typeface="Letters for Learners" pitchFamily="2" charset="0"/>
              </a:rPr>
              <a:t>Problem 6: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Leon has a cake mix. For every 100g of mix he uses, he must 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add one egg and 30 </a:t>
            </a:r>
            <a:r>
              <a:rPr lang="en-IE" dirty="0" err="1" smtClean="0">
                <a:latin typeface="Letters for Learners" pitchFamily="2" charset="0"/>
              </a:rPr>
              <a:t>mls</a:t>
            </a:r>
            <a:r>
              <a:rPr lang="en-IE" dirty="0" smtClean="0">
                <a:latin typeface="Letters for Learners" pitchFamily="2" charset="0"/>
              </a:rPr>
              <a:t> of water. </a:t>
            </a:r>
          </a:p>
          <a:p>
            <a:pPr marL="0" indent="0">
              <a:buNone/>
            </a:pPr>
            <a:r>
              <a:rPr lang="en-IE" dirty="0" smtClean="0">
                <a:latin typeface="Letters for Learners" pitchFamily="2" charset="0"/>
              </a:rPr>
              <a:t>He uses 300g of mix. How much water must he add?</a:t>
            </a:r>
          </a:p>
        </p:txBody>
      </p:sp>
    </p:spTree>
    <p:extLst>
      <p:ext uri="{BB962C8B-B14F-4D97-AF65-F5344CB8AC3E}">
        <p14:creationId xmlns:p14="http://schemas.microsoft.com/office/powerpoint/2010/main" val="2400337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57944"/>
            <a:ext cx="12192000" cy="680005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4327" y="1240889"/>
            <a:ext cx="9603346" cy="1077308"/>
          </a:xfrm>
        </p:spPr>
        <p:txBody>
          <a:bodyPr>
            <a:normAutofit fontScale="90000"/>
          </a:bodyPr>
          <a:lstStyle/>
          <a:p>
            <a:pPr algn="ctr"/>
            <a:r>
              <a:rPr lang="en-IE" dirty="0" smtClean="0">
                <a:latin typeface="KG Love Ya Like A Sister Solid" panose="02000503000000020004" pitchFamily="2" charset="0"/>
              </a:rPr>
              <a:t>Operation Maths Pupil’s Book pg. 100-101</a:t>
            </a:r>
            <a:endParaRPr lang="en-IE" dirty="0">
              <a:latin typeface="KG Love Ya Like A Sister Solid" panose="02000503000000020004" pitchFamily="2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/>
          <a:srcRect l="29789" t="1291" r="31233" b="2137"/>
          <a:stretch/>
        </p:blipFill>
        <p:spPr>
          <a:xfrm>
            <a:off x="3090930" y="2446987"/>
            <a:ext cx="2446986" cy="340854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30212" t="1854" r="31760" b="1197"/>
          <a:stretch/>
        </p:blipFill>
        <p:spPr>
          <a:xfrm>
            <a:off x="5898525" y="2446987"/>
            <a:ext cx="2408050" cy="345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553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720</TotalTime>
  <Words>325</Words>
  <Application>Microsoft Office PowerPoint</Application>
  <PresentationFormat>Widescreen</PresentationFormat>
  <Paragraphs>48</Paragraphs>
  <Slides>21</Slides>
  <Notes>0</Notes>
  <HiddenSlides>0</HiddenSlides>
  <MMClips>3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Arial</vt:lpstr>
      <vt:lpstr>Calibri</vt:lpstr>
      <vt:lpstr>Calibri Light</vt:lpstr>
      <vt:lpstr>KG Love Ya Like A Sister Solid</vt:lpstr>
      <vt:lpstr>KG Makes You Stronger</vt:lpstr>
      <vt:lpstr>Letters for Learners</vt:lpstr>
      <vt:lpstr>Office Theme</vt:lpstr>
      <vt:lpstr>Packager Shell Object</vt:lpstr>
      <vt:lpstr>Package</vt:lpstr>
      <vt:lpstr>Presentation</vt:lpstr>
      <vt:lpstr>Thursday 2nd April 2020</vt:lpstr>
      <vt:lpstr>PowerPoint Presentation</vt:lpstr>
      <vt:lpstr>Mental Maths</vt:lpstr>
      <vt:lpstr>P.E.</vt:lpstr>
      <vt:lpstr>Circle Time: Who am I?</vt:lpstr>
      <vt:lpstr>Maths Drill </vt:lpstr>
      <vt:lpstr>Problem Solving</vt:lpstr>
      <vt:lpstr>Problem Solving</vt:lpstr>
      <vt:lpstr>Operation Maths Pupil’s Book pg. 100-101</vt:lpstr>
      <vt:lpstr>The Magician’s Nephew: Chapter 4 </vt:lpstr>
      <vt:lpstr>The Mystery of the Easter Egg Eater Clue 4</vt:lpstr>
      <vt:lpstr>English: Spellings for Me</vt:lpstr>
      <vt:lpstr>Gaeilge: Duo Lingo</vt:lpstr>
      <vt:lpstr>Gaeilge: An Cluiche Ríomhaire Nua</vt:lpstr>
      <vt:lpstr>Learn Together</vt:lpstr>
      <vt:lpstr>Dabbledoo: Lesson 12 –The Bare Necessities</vt:lpstr>
      <vt:lpstr>Art: Painting Easter Eggs</vt:lpstr>
      <vt:lpstr>Geography: Chapter 10: Potatoes</vt:lpstr>
      <vt:lpstr>History: The Famine Discussion Cards</vt:lpstr>
      <vt:lpstr>RTE: Home School Hub</vt:lpstr>
      <vt:lpstr>Well Done for all your hard work today!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Monday 30th March 2020</dc:title>
  <dc:creator>Sarah Tighe</dc:creator>
  <cp:lastModifiedBy>Sarah Tighe</cp:lastModifiedBy>
  <cp:revision>46</cp:revision>
  <dcterms:created xsi:type="dcterms:W3CDTF">2020-03-29T16:00:39Z</dcterms:created>
  <dcterms:modified xsi:type="dcterms:W3CDTF">2020-04-01T12:19:06Z</dcterms:modified>
</cp:coreProperties>
</file>